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8" r:id="rId2"/>
    <p:sldId id="267" r:id="rId3"/>
    <p:sldId id="268" r:id="rId4"/>
    <p:sldId id="269" r:id="rId5"/>
    <p:sldId id="277" r:id="rId6"/>
    <p:sldId id="260" r:id="rId7"/>
    <p:sldId id="281" r:id="rId8"/>
    <p:sldId id="283" r:id="rId9"/>
    <p:sldId id="300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88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C1047-F1B9-4281-9BB3-137E96014E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DA111-C4D8-476C-873C-614311E0BF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69289-E25E-4FB6-89BA-D04809A8DD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5443E-119B-444D-BD64-C26AA26D95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7D657-2E79-4D9D-8956-2DEBEC5337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16ED7-3E56-4F98-8995-C11D69BBE5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9F570-2A09-4B4C-B36F-3C62A47595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74327-ED62-4381-9150-000E7D86E5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8DE85-B53C-4080-B641-6A01A261EF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756B7-F843-451E-97C7-5D6D559158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EFBFA-7528-4277-869F-B8A4CA2B2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8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Times" pitchFamily="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Times" pitchFamily="8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Times" pitchFamily="8" charset="0"/>
              </a:defRPr>
            </a:lvl1pPr>
          </a:lstStyle>
          <a:p>
            <a:fld id="{0EA96C5D-EF6D-4441-8082-A1E588FB87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r>
              <a:rPr lang="en-US"/>
              <a:t>Urban Structure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924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Three models of urban structure</a:t>
            </a:r>
          </a:p>
          <a:p>
            <a:pPr lvl="1">
              <a:lnSpc>
                <a:spcPct val="90000"/>
              </a:lnSpc>
            </a:pPr>
            <a:r>
              <a:rPr lang="en-US"/>
              <a:t>Concentric zone model</a:t>
            </a:r>
          </a:p>
          <a:p>
            <a:pPr lvl="1">
              <a:lnSpc>
                <a:spcPct val="90000"/>
              </a:lnSpc>
            </a:pPr>
            <a:r>
              <a:rPr lang="en-US"/>
              <a:t>Sector model</a:t>
            </a:r>
          </a:p>
          <a:p>
            <a:pPr lvl="1">
              <a:lnSpc>
                <a:spcPct val="90000"/>
              </a:lnSpc>
            </a:pPr>
            <a:r>
              <a:rPr lang="en-US"/>
              <a:t>Multiple nuclei model</a:t>
            </a:r>
          </a:p>
          <a:p>
            <a:pPr lvl="1">
              <a:lnSpc>
                <a:spcPct val="90000"/>
              </a:lnSpc>
            </a:pPr>
            <a:r>
              <a:rPr lang="en-US"/>
              <a:t>Geographic applications</a:t>
            </a:r>
          </a:p>
          <a:p>
            <a:pPr lvl="1">
              <a:lnSpc>
                <a:spcPct val="90000"/>
              </a:lnSpc>
            </a:pPr>
            <a:endParaRPr lang="en-US" sz="800"/>
          </a:p>
          <a:p>
            <a:pPr>
              <a:lnSpc>
                <a:spcPct val="90000"/>
              </a:lnSpc>
            </a:pPr>
            <a:r>
              <a:rPr lang="en-US"/>
              <a:t>Use of the models outside North America</a:t>
            </a:r>
          </a:p>
          <a:p>
            <a:pPr lvl="1">
              <a:lnSpc>
                <a:spcPct val="90000"/>
              </a:lnSpc>
            </a:pPr>
            <a:r>
              <a:rPr lang="en-US"/>
              <a:t>European cities</a:t>
            </a:r>
          </a:p>
          <a:p>
            <a:pPr lvl="1">
              <a:lnSpc>
                <a:spcPct val="90000"/>
              </a:lnSpc>
            </a:pPr>
            <a:r>
              <a:rPr lang="en-US"/>
              <a:t>Less developed countries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r>
              <a:rPr lang="en-US"/>
              <a:t>Concentric Zone Model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46125" y="5470525"/>
            <a:ext cx="77787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27113" indent="-1027113"/>
            <a:r>
              <a:rPr lang="en-US"/>
              <a:t>Fig. 13-5: In the concentric zone model, a city grows in a series of rings surrounding the CBD. </a:t>
            </a:r>
          </a:p>
        </p:txBody>
      </p:sp>
      <p:pic>
        <p:nvPicPr>
          <p:cNvPr id="1331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600200"/>
            <a:ext cx="7772400" cy="34083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/>
              <a:t>Sector Model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69925" y="5241925"/>
            <a:ext cx="7788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27113" indent="-1027113"/>
            <a:r>
              <a:rPr lang="en-US"/>
              <a:t>Fig. 13-6: In the sector model, a city grows in a series of wedges or corridors extending out from the CBD.</a:t>
            </a:r>
          </a:p>
        </p:txBody>
      </p:sp>
      <p:pic>
        <p:nvPicPr>
          <p:cNvPr id="1434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614488"/>
            <a:ext cx="7772400" cy="31718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r>
              <a:rPr lang="en-US"/>
              <a:t>Multiple Nuclei Model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55625" y="5943600"/>
            <a:ext cx="7978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27113" indent="-1027113">
              <a:spcBef>
                <a:spcPct val="50000"/>
              </a:spcBef>
            </a:pPr>
            <a:r>
              <a:rPr lang="en-US"/>
              <a:t>Fig. 13-7: The multiple nuclei model views a city as a collection of individual centers, around which different people and activities cluster. </a:t>
            </a:r>
          </a:p>
        </p:txBody>
      </p:sp>
      <p:pic>
        <p:nvPicPr>
          <p:cNvPr id="1536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1066800"/>
            <a:ext cx="6324600" cy="46005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3733800" cy="2362200"/>
          </a:xfrm>
        </p:spPr>
        <p:txBody>
          <a:bodyPr/>
          <a:lstStyle/>
          <a:p>
            <a:r>
              <a:rPr lang="en-US"/>
              <a:t>Latin American City Model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04800" y="4343400"/>
            <a:ext cx="3581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43000" indent="-1143000"/>
            <a:r>
              <a:rPr lang="en-US"/>
              <a:t>Fig. 13-15: In many Latin American cities, the wealthy live in the inner city and in a sector extending along a commercial spine.</a:t>
            </a:r>
          </a:p>
        </p:txBody>
      </p:sp>
      <p:pic>
        <p:nvPicPr>
          <p:cNvPr id="2355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02125" y="304800"/>
            <a:ext cx="4460875" cy="6096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/>
              <a:t>Problems of Suburbs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peripheral model</a:t>
            </a:r>
          </a:p>
          <a:p>
            <a:pPr lvl="1">
              <a:lnSpc>
                <a:spcPct val="90000"/>
              </a:lnSpc>
            </a:pPr>
            <a:r>
              <a:rPr lang="en-US"/>
              <a:t>Density gradient</a:t>
            </a:r>
          </a:p>
          <a:p>
            <a:pPr lvl="1">
              <a:lnSpc>
                <a:spcPct val="90000"/>
              </a:lnSpc>
            </a:pPr>
            <a:r>
              <a:rPr lang="en-US"/>
              <a:t>Cost of suburban sprawl</a:t>
            </a:r>
          </a:p>
          <a:p>
            <a:pPr lvl="1">
              <a:lnSpc>
                <a:spcPct val="90000"/>
              </a:lnSpc>
            </a:pPr>
            <a:r>
              <a:rPr lang="en-US"/>
              <a:t>Suburban segregation</a:t>
            </a:r>
          </a:p>
          <a:p>
            <a:pPr lvl="1">
              <a:lnSpc>
                <a:spcPct val="90000"/>
              </a:lnSpc>
            </a:pPr>
            <a:endParaRPr lang="en-US" sz="800"/>
          </a:p>
          <a:p>
            <a:pPr>
              <a:lnSpc>
                <a:spcPct val="90000"/>
              </a:lnSpc>
            </a:pPr>
            <a:r>
              <a:rPr lang="en-US"/>
              <a:t>Transportation and suburbanization</a:t>
            </a:r>
          </a:p>
          <a:p>
            <a:pPr lvl="1">
              <a:lnSpc>
                <a:spcPct val="90000"/>
              </a:lnSpc>
            </a:pPr>
            <a:r>
              <a:rPr lang="en-US"/>
              <a:t>Motor vehicles</a:t>
            </a:r>
          </a:p>
          <a:p>
            <a:pPr lvl="1">
              <a:lnSpc>
                <a:spcPct val="90000"/>
              </a:lnSpc>
            </a:pPr>
            <a:r>
              <a:rPr lang="en-US"/>
              <a:t>Public transportation</a:t>
            </a:r>
          </a:p>
          <a:p>
            <a:pPr lvl="1">
              <a:lnSpc>
                <a:spcPct val="90000"/>
              </a:lnSpc>
            </a:pPr>
            <a:endParaRPr lang="en-US" sz="800"/>
          </a:p>
          <a:p>
            <a:pPr>
              <a:lnSpc>
                <a:spcPct val="90000"/>
              </a:lnSpc>
            </a:pPr>
            <a:r>
              <a:rPr lang="en-US"/>
              <a:t>Local government fragmentation</a:t>
            </a:r>
          </a:p>
          <a:p>
            <a:pPr lvl="1">
              <a:lnSpc>
                <a:spcPct val="90000"/>
              </a:lnSpc>
            </a:pPr>
            <a:r>
              <a:rPr lang="en-US"/>
              <a:t>Metropolitan government</a:t>
            </a:r>
          </a:p>
          <a:p>
            <a:pPr lvl="1">
              <a:lnSpc>
                <a:spcPct val="90000"/>
              </a:lnSpc>
            </a:pPr>
            <a:r>
              <a:rPr lang="en-US"/>
              <a:t>Growing smart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077200" cy="838200"/>
          </a:xfrm>
        </p:spPr>
        <p:txBody>
          <a:bodyPr/>
          <a:lstStyle/>
          <a:p>
            <a:r>
              <a:rPr lang="en-US"/>
              <a:t>Peripheral Model of Urban Areas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57200" y="5499100"/>
            <a:ext cx="83185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43000" indent="-1143000"/>
            <a:r>
              <a:rPr lang="en-US"/>
              <a:t>Fig. 13-20: The central city is surrounded by a ring road, around which are suburban areas and edge cities, shopping malls, office parks, industrial areas, and service complexes.</a:t>
            </a:r>
          </a:p>
        </p:txBody>
      </p:sp>
      <p:pic>
        <p:nvPicPr>
          <p:cNvPr id="276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600200"/>
            <a:ext cx="7772400" cy="3429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Suburban Development in the U.S. and U.K. 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33400" y="5943600"/>
            <a:ext cx="81041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43000" indent="-1143000"/>
            <a:r>
              <a:rPr lang="en-US"/>
              <a:t>Fig. 13-22: New housing in the U.K. is likely to be in planned new towns, while in the U.S. growth occurs in discontinuous developments.</a:t>
            </a:r>
          </a:p>
        </p:txBody>
      </p:sp>
      <p:pic>
        <p:nvPicPr>
          <p:cNvPr id="2970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81075" y="1676400"/>
            <a:ext cx="7180263" cy="41148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/>
              <a:t>Northampton, United Kingdom</a:t>
            </a:r>
          </a:p>
        </p:txBody>
      </p:sp>
      <p:pic>
        <p:nvPicPr>
          <p:cNvPr id="4710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71575" y="1371600"/>
            <a:ext cx="6753225" cy="4379913"/>
          </a:xfrm>
        </p:spPr>
      </p:pic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974725" y="6019800"/>
            <a:ext cx="7559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/>
              <a:t>There is usually a sharp boundary between an urban area in the U.K., such as Northampton, and the surrounding rural area.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</TotalTime>
  <Words>277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</vt:lpstr>
      <vt:lpstr>Arial</vt:lpstr>
      <vt:lpstr>Geneva</vt:lpstr>
      <vt:lpstr>Blank Presentation</vt:lpstr>
      <vt:lpstr>Urban Structure</vt:lpstr>
      <vt:lpstr>Concentric Zone Model</vt:lpstr>
      <vt:lpstr>Sector Model</vt:lpstr>
      <vt:lpstr>Multiple Nuclei Model</vt:lpstr>
      <vt:lpstr>Latin American City Model</vt:lpstr>
      <vt:lpstr>Problems of Suburbs</vt:lpstr>
      <vt:lpstr>Peripheral Model of Urban Areas</vt:lpstr>
      <vt:lpstr>Suburban Development in the U.S. and U.K. </vt:lpstr>
      <vt:lpstr>Northampton, United Kingdom</vt:lpstr>
    </vt:vector>
  </TitlesOfParts>
  <Company>_x0008_ᖤ]狴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</dc:title>
  <dc:creator>Abe Goldman</dc:creator>
  <cp:lastModifiedBy>callen</cp:lastModifiedBy>
  <cp:revision>75</cp:revision>
  <dcterms:created xsi:type="dcterms:W3CDTF">2004-05-05T02:57:08Z</dcterms:created>
  <dcterms:modified xsi:type="dcterms:W3CDTF">2014-04-10T13:57:26Z</dcterms:modified>
</cp:coreProperties>
</file>